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embeddedFontLst>
    <p:embeddedFont>
      <p:font typeface="Helvetica Neue"/>
      <p:regular r:id="rId46"/>
      <p:bold r:id="rId47"/>
      <p:italic r:id="rId48"/>
      <p:boldItalic r:id="rId49"/>
    </p:embeddedFont>
    <p:embeddedFont>
      <p:font typeface="Helvetica Neue Light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HelveticaNeue-regular.fntdata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italic.fntdata"/><Relationship Id="rId47" Type="http://schemas.openxmlformats.org/officeDocument/2006/relationships/font" Target="fonts/HelveticaNeue-bold.fntdata"/><Relationship Id="rId49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Light-bold.fntdata"/><Relationship Id="rId50" Type="http://schemas.openxmlformats.org/officeDocument/2006/relationships/font" Target="fonts/HelveticaNeueLight-regular.fntdata"/><Relationship Id="rId53" Type="http://schemas.openxmlformats.org/officeDocument/2006/relationships/font" Target="fonts/HelveticaNeueLight-boldItalic.fntdata"/><Relationship Id="rId52" Type="http://schemas.openxmlformats.org/officeDocument/2006/relationships/font" Target="fonts/HelveticaNeueLigh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240735f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240735f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240735fe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f240735fe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f240735fe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f240735fe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240735fe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f240735fe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240735fe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f240735fe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240735fe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240735fe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progression from seal to cow looks inappropriately sharper when additional ink makes each bar </a:t>
            </a:r>
            <a:r>
              <a:rPr lang="en"/>
              <a:t>increasingly</a:t>
            </a:r>
            <a:r>
              <a:rPr lang="en"/>
              <a:t> salient.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f240735fe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f240735fe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eb8d8e875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eeb8d8e875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eb8d8e8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eb8d8e8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ABOUT YOUR AUDIENCE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6acdc0a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f6acdc0a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Literally an arrow pointing to what I want the takeaway to be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Really simple concept (I can make the bladder contract with stimulation or relax with stimulation)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Large font sizes, legend.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Figures in a fellowship will be small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Generally, if you include a figure in a fellowship, it will probably be preliminary data (“Look, I’m so impressive” - especially if it’s still unpublished) but it’s important not to make it look like there’s nothing left to do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eb8d8e87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eb8d8e87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eb8d8e87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eb8d8e87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eeb8d8e87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eeb8d8e87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5777966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5777966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eb8d8e87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eb8d8e87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eb8d8e87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eb8d8e87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eb8d8e875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eeb8d8e875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Default differences in matlab and python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Tick frequency and size should be matched to font size for a given presentation style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240735fe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240735fe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eb8d8e87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eb8d8e87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5a299e5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f5a299e5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non-uniform maps there are scenarios where they’re useful (for example, trying to highlight a specific feature in MRI data) but you need to KNOW that this counts as manipulating data (basically a visual filter)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eb8d8e875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eb8d8e875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eb8d8e87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eeb8d8e87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takeaway - Data from muscles while stimulating on the spinal cord. later part of response diminishes by end of stimulation train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Seeing every (600) response is actually distracting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Minimizing number of colors simplifies the plot and makes the difference stand out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Made the orange slightly transparent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eb8d8e875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eb8d8e875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f26216b299_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main point is: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Three nerves are the main ones we saw respond to this intervention (pelvic, pudendal, sciatic)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Testing at different locations (L6, L7, S1) makes different things happen</a:t>
            </a:r>
            <a:endParaRPr/>
          </a:p>
        </p:txBody>
      </p:sp>
      <p:sp>
        <p:nvSpPr>
          <p:cNvPr id="258" name="Google Shape;258;gf26216b299_1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eeb8d8e875_0_4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main point?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 note this includes raw data - B is raw data and I did put that panel as part of the figure right before this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Third group of data that we decided was not as important to our story (got rid of faded bars)</a:t>
            </a:r>
            <a:endParaRPr/>
          </a:p>
        </p:txBody>
      </p:sp>
      <p:sp>
        <p:nvSpPr>
          <p:cNvPr id="265" name="Google Shape;265;geeb8d8e875_0_4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eeb8d8e875_0_4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eeb8d8e875_0_4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eeb8d8e875_0_4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eeb8d8e875_0_4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eeb8d8e875_0_4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eeb8d8e875_0_4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eb8d8e875_0_4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eeb8d8e875_0_4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eb8d8e875_0_4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eeb8d8e875_0_4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eeb8d8e875_0_4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eeb8d8e875_0_4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eeb8d8e875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eeb8d8e875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26216b29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26216b29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f26216b299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f26216b299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Wrap up: </a:t>
            </a:r>
            <a:r>
              <a:rPr lang="en">
                <a:solidFill>
                  <a:schemeClr val="dk1"/>
                </a:solidFill>
              </a:rPr>
              <a:t>Review form will be sent out - CRITICAL to do those because next class will be all discussion of these proposals - we’ll also have everyone show up to different rooms.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eeb8d8e87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eeb8d8e87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Build this up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ce12407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ce12407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Build this up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ce124074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ce124074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Build this up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ece124074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ece124074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Significance bar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ce124074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ece124074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Show effect size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Helvetica Neue Light"/>
              <a:buChar char="●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○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■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●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○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■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●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○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■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1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 Light"/>
              <a:buChar char="●"/>
              <a:defRPr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projects.susielu.com/viz-palette" TargetMode="External"/><Relationship Id="rId4" Type="http://schemas.openxmlformats.org/officeDocument/2006/relationships/hyperlink" Target="https://colorbrewer2.org/#type=sequential&amp;scheme=BuGn&amp;n=3" TargetMode="External"/><Relationship Id="rId5" Type="http://schemas.openxmlformats.org/officeDocument/2006/relationships/hyperlink" Target="http://vrl.cs.brown.edu/color" TargetMode="External"/><Relationship Id="rId6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projects.susielu.com/viz-palette" TargetMode="External"/><Relationship Id="rId4" Type="http://schemas.openxmlformats.org/officeDocument/2006/relationships/hyperlink" Target="https://colorbrewer2.org/#type=sequential&amp;scheme=BuGn&amp;n=3" TargetMode="External"/><Relationship Id="rId5" Type="http://schemas.openxmlformats.org/officeDocument/2006/relationships/hyperlink" Target="http://vrl.cs.brown.edu/color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journals.plos.org/ploscompbiol/article?id=10.1371/journal.pcbi.1003833" TargetMode="External"/><Relationship Id="rId4" Type="http://schemas.openxmlformats.org/officeDocument/2006/relationships/hyperlink" Target="https://b.nanes.org/figures/" TargetMode="External"/><Relationship Id="rId5" Type="http://schemas.openxmlformats.org/officeDocument/2006/relationships/hyperlink" Target="https://bioinformatics-core-shared-training.github.io/effective-figure-design/DesigningEffectiveScientificFigures_Zabala_afternoon_v00.pdf" TargetMode="External"/><Relationship Id="rId6" Type="http://schemas.openxmlformats.org/officeDocument/2006/relationships/hyperlink" Target="http://blogs.nature.com/methagora/2013/07/data-visualization-points-of-view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Scientific Figures </a:t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1417800" y="3201525"/>
            <a:ext cx="6308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80"/>
              <a:t>“I think the fact that this author makes terrible figures has really hurt his career. He does brilliant work but it’s incomprehensible.” - Aaron Batista</a:t>
            </a:r>
            <a:endParaRPr sz="138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Assessing data visualization</a:t>
            </a:r>
            <a:endParaRPr/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= clear, informative, and aesthetically </a:t>
            </a:r>
            <a:r>
              <a:rPr lang="en"/>
              <a:t>pleasing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Ugly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= aesthetic problems but otherwise clear and informative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Bad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= unclear, confusing, overly complicated, or deceiving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Wrong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= objectively incorrect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this figure good, bad, ugly, or wrong?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702" y="1017725"/>
            <a:ext cx="4300595" cy="397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Bad- it is unclear and confusing</a:t>
            </a:r>
            <a:endParaRPr/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702" y="1017725"/>
            <a:ext cx="4300595" cy="397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Better</a:t>
            </a: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862" y="1017725"/>
            <a:ext cx="4506276" cy="397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Is this figure good, bad, ugly, or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 rotWithShape="1">
          <a:blip r:embed="rId3">
            <a:alphaModFix/>
          </a:blip>
          <a:srcRect b="13592" l="0" r="48833" t="9573"/>
          <a:stretch/>
        </p:blipFill>
        <p:spPr>
          <a:xfrm>
            <a:off x="3120262" y="1398150"/>
            <a:ext cx="2903475" cy="30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Bad- it is deceiving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 rotWithShape="1">
          <a:blip r:embed="rId3">
            <a:alphaModFix/>
          </a:blip>
          <a:srcRect b="13592" l="0" r="48833" t="9573"/>
          <a:stretch/>
        </p:blipFill>
        <p:spPr>
          <a:xfrm>
            <a:off x="3120262" y="1398150"/>
            <a:ext cx="2903475" cy="30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9"/>
          <p:cNvPicPr preferRelativeResize="0"/>
          <p:nvPr/>
        </p:nvPicPr>
        <p:blipFill rotWithShape="1">
          <a:blip r:embed="rId3">
            <a:alphaModFix/>
          </a:blip>
          <a:srcRect b="13223" l="52464" r="0" t="9942"/>
          <a:stretch/>
        </p:blipFill>
        <p:spPr>
          <a:xfrm>
            <a:off x="3223261" y="1412900"/>
            <a:ext cx="2697477" cy="30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much information to include in a plot? </a:t>
            </a:r>
            <a:endParaRPr/>
          </a:p>
        </p:txBody>
      </p:sp>
      <p:sp>
        <p:nvSpPr>
          <p:cNvPr id="172" name="Google Shape;172;p30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figure needs to convey one central point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enough information for the reader to understand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 not extra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Depends on the context in which you are presenting the information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Adapt the </a:t>
            </a:r>
            <a:r>
              <a:rPr lang="en"/>
              <a:t>figure</a:t>
            </a:r>
            <a:r>
              <a:rPr lang="en"/>
              <a:t> to the format</a:t>
            </a:r>
            <a:endParaRPr/>
          </a:p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311700" y="991825"/>
            <a:ext cx="8520600" cy="3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your audience likely composed of experts?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long will they be looking at the figure?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Are you there to explain?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Paper/Poster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Typically in multiple parts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Contain more information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Presentation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Should include only a small amount of information at once: build up to your point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Very large labels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Should be very obvious from looking at the figure what your point 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Largely to illustrate that you are capable of carrying out work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Often preliminary 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a fellowship, figures are not necessary but in some cases are helpful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Idiot-proofing a fellowship figure</a:t>
            </a:r>
            <a:endParaRPr/>
          </a:p>
        </p:txBody>
      </p:sp>
      <p:sp>
        <p:nvSpPr>
          <p:cNvPr id="184" name="Google Shape;184;p32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938875"/>
            <a:ext cx="8520602" cy="410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Deciding how to present your information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Choosing an order for figures</a:t>
            </a:r>
            <a:endParaRPr/>
          </a:p>
        </p:txBody>
      </p:sp>
      <p:sp>
        <p:nvSpPr>
          <p:cNvPr id="191" name="Google Shape;191;p33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Figures: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 you need to begin with a schematic before data?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Raw data first!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Summary data last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a paper, the first couple of figures should highlight the key point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Panels within a figure: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Raw data first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Summary data last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Consider whether it is clear how the panels are related to each other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Build up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Compare/contrast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What is the goal of the figure?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Distinguish effectively between simulated data, types of animal tested, manipulations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an effective schematic</a:t>
            </a:r>
            <a:endParaRPr/>
          </a:p>
        </p:txBody>
      </p:sp>
      <p:sp>
        <p:nvSpPr>
          <p:cNvPr id="197" name="Google Shape;197;p34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Convey a high-level idea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Prepare the reader for the data they are about to see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5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368"/>
            <a:ext cx="9144000" cy="5028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you have a figure...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Essentials for every figure</a:t>
            </a:r>
            <a:endParaRPr/>
          </a:p>
        </p:txBody>
      </p:sp>
      <p:sp>
        <p:nvSpPr>
          <p:cNvPr id="215" name="Google Shape;215;p37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Axes and units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Legends vs labeling lines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Choosing a title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Include as much of this as possible in the code that generates your figure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Export as a vector graphics file if possible (scalable, not pixels)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.EPS, .PDF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Absolutely not as a .JPEG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Assume you will need to make some edits in software such as Adobe Illustrator or Inkscape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Alignment, coloring, font size or type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choices: Don’t use the defaults</a:t>
            </a:r>
            <a:endParaRPr/>
          </a:p>
        </p:txBody>
      </p:sp>
      <p:sp>
        <p:nvSpPr>
          <p:cNvPr id="221" name="Google Shape;221;p38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Multi-part figures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Style of plot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Marker shape and size (easily distinguishable)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Box on/off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Consistency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Tick mark direction and frequency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Consistency (MATLAB auto-sets these differently in different plot styles)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Grids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Everyone knows the MATLAB default colors so they’ll notice if that’s what you use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color effectively</a:t>
            </a:r>
            <a:endParaRPr/>
          </a:p>
        </p:txBody>
      </p:sp>
      <p:sp>
        <p:nvSpPr>
          <p:cNvPr id="227" name="Google Shape;227;p39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Color is an important dimension in figure design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Does color add anything?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not, keep it black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an enhancing effect, use color for one element while keeping other elements gray or black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Avoid using too many similar colors since color blindness makes it difficult to discern some color differences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Transparency can help or hurt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Colors and the tools to choose them</a:t>
            </a:r>
            <a:endParaRPr/>
          </a:p>
        </p:txBody>
      </p:sp>
      <p:sp>
        <p:nvSpPr>
          <p:cNvPr id="233" name="Google Shape;233;p40"/>
          <p:cNvSpPr txBox="1"/>
          <p:nvPr>
            <p:ph idx="1" type="body"/>
          </p:nvPr>
        </p:nvSpPr>
        <p:spPr>
          <a:xfrm>
            <a:off x="311700" y="1152475"/>
            <a:ext cx="409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Are they colorblind-friendly?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someone has a bad printer  or only a grayscale printer?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Consistency throughout paper/presentation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Artifacts in certain colormaps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Tools: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Viz Palette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4"/>
              </a:rPr>
              <a:t>ColorBrewer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5"/>
              </a:rPr>
              <a:t>Colorgorical</a:t>
            </a:r>
            <a:endParaRPr/>
          </a:p>
        </p:txBody>
      </p:sp>
      <p:pic>
        <p:nvPicPr>
          <p:cNvPr id="234" name="Google Shape;23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1775" y="1407875"/>
            <a:ext cx="4647426" cy="278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Colors and the tools to choose them</a:t>
            </a:r>
            <a:endParaRPr/>
          </a:p>
        </p:txBody>
      </p:sp>
      <p:sp>
        <p:nvSpPr>
          <p:cNvPr id="240" name="Google Shape;240;p41"/>
          <p:cNvSpPr txBox="1"/>
          <p:nvPr>
            <p:ph idx="1" type="body"/>
          </p:nvPr>
        </p:nvSpPr>
        <p:spPr>
          <a:xfrm>
            <a:off x="311700" y="1152475"/>
            <a:ext cx="409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Are they colorblind-friendly?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someone has a bad printer  or only a grayscale printer?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Consistency throughout paper/presentation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Artifacts in certain colormaps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Tools: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Viz Palette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4"/>
              </a:rPr>
              <a:t>ColorBrewer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5"/>
              </a:rPr>
              <a:t>Colorgorical</a:t>
            </a:r>
            <a:endParaRPr/>
          </a:p>
        </p:txBody>
      </p:sp>
      <p:pic>
        <p:nvPicPr>
          <p:cNvPr id="241" name="Google Shape;241;p41"/>
          <p:cNvPicPr preferRelativeResize="0"/>
          <p:nvPr/>
        </p:nvPicPr>
        <p:blipFill rotWithShape="1">
          <a:blip r:embed="rId6">
            <a:alphaModFix/>
          </a:blip>
          <a:srcRect b="32424" l="51366" r="24686" t="40611"/>
          <a:stretch/>
        </p:blipFill>
        <p:spPr>
          <a:xfrm>
            <a:off x="4830125" y="3665325"/>
            <a:ext cx="1942425" cy="13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1"/>
          <p:cNvPicPr preferRelativeResize="0"/>
          <p:nvPr/>
        </p:nvPicPr>
        <p:blipFill rotWithShape="1">
          <a:blip r:embed="rId6">
            <a:alphaModFix/>
          </a:blip>
          <a:srcRect b="36121" l="0" r="76053" t="6387"/>
          <a:stretch/>
        </p:blipFill>
        <p:spPr>
          <a:xfrm>
            <a:off x="4754700" y="933200"/>
            <a:ext cx="1942425" cy="279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1"/>
          <p:cNvPicPr preferRelativeResize="0"/>
          <p:nvPr/>
        </p:nvPicPr>
        <p:blipFill rotWithShape="1">
          <a:blip r:embed="rId7">
            <a:alphaModFix/>
          </a:blip>
          <a:srcRect b="32318" l="51175" r="26165" t="40262"/>
          <a:stretch/>
        </p:blipFill>
        <p:spPr>
          <a:xfrm>
            <a:off x="6952469" y="3629781"/>
            <a:ext cx="1856375" cy="13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 rotWithShape="1">
          <a:blip r:embed="rId7">
            <a:alphaModFix/>
          </a:blip>
          <a:srcRect b="36346" l="0" r="76291" t="0"/>
          <a:stretch/>
        </p:blipFill>
        <p:spPr>
          <a:xfrm>
            <a:off x="6866456" y="608061"/>
            <a:ext cx="1942390" cy="3128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Captions</a:t>
            </a:r>
            <a:endParaRPr/>
          </a:p>
        </p:txBody>
      </p:sp>
      <p:sp>
        <p:nvSpPr>
          <p:cNvPr id="250" name="Google Shape;250;p42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bolded title of the figure should be the take-away point of the figure.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Avoid excessive redundancy between the caption and the figure, or the caption and the text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BAD: “The x-axis is the time course of the signal.”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USEFUL: “As an example, at the point (x, y), the signal is…”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Just enough information for the reader to understand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multiple ways to show the same data</a:t>
            </a: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1536" y="2080500"/>
            <a:ext cx="3070764" cy="21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325" y="1809225"/>
            <a:ext cx="5456737" cy="209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1525" y="1275950"/>
            <a:ext cx="2594625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Workshopping a good figure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/>
          <p:nvPr/>
        </p:nvSpPr>
        <p:spPr>
          <a:xfrm>
            <a:off x="0" y="0"/>
            <a:ext cx="9144000" cy="12681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4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Final paper figure</a:t>
            </a:r>
            <a:endParaRPr/>
          </a:p>
        </p:txBody>
      </p:sp>
      <p:pic>
        <p:nvPicPr>
          <p:cNvPr id="262" name="Google Shape;2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900" y="1385850"/>
            <a:ext cx="5946201" cy="357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/>
          <p:nvPr/>
        </p:nvSpPr>
        <p:spPr>
          <a:xfrm>
            <a:off x="0" y="0"/>
            <a:ext cx="1086600" cy="51435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5"/>
          <p:cNvSpPr txBox="1"/>
          <p:nvPr>
            <p:ph type="title"/>
          </p:nvPr>
        </p:nvSpPr>
        <p:spPr>
          <a:xfrm rot="-5400000">
            <a:off x="-1518576" y="2074643"/>
            <a:ext cx="4411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Original figure</a:t>
            </a:r>
            <a:endParaRPr/>
          </a:p>
        </p:txBody>
      </p:sp>
      <p:pic>
        <p:nvPicPr>
          <p:cNvPr id="269" name="Google Shape;269;p45"/>
          <p:cNvPicPr preferRelativeResize="0"/>
          <p:nvPr/>
        </p:nvPicPr>
        <p:blipFill rotWithShape="1">
          <a:blip r:embed="rId3">
            <a:alphaModFix/>
          </a:blip>
          <a:srcRect b="0" l="2591" r="0" t="0"/>
          <a:stretch/>
        </p:blipFill>
        <p:spPr>
          <a:xfrm>
            <a:off x="1569376" y="0"/>
            <a:ext cx="664481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/>
          <p:nvPr/>
        </p:nvSpPr>
        <p:spPr>
          <a:xfrm>
            <a:off x="0" y="0"/>
            <a:ext cx="9144000" cy="12681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4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Original figure without max amp</a:t>
            </a:r>
            <a:endParaRPr/>
          </a:p>
        </p:txBody>
      </p:sp>
      <p:pic>
        <p:nvPicPr>
          <p:cNvPr id="276" name="Google Shape;27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268016"/>
            <a:ext cx="4547823" cy="388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3749" y="2012156"/>
            <a:ext cx="20764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52618" y="3402806"/>
            <a:ext cx="2524125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76203"/>
            <a:ext cx="9144005" cy="339247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7"/>
          <p:cNvSpPr/>
          <p:nvPr/>
        </p:nvSpPr>
        <p:spPr>
          <a:xfrm>
            <a:off x="0" y="0"/>
            <a:ext cx="9144000" cy="12681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Radial plots: By level</a:t>
            </a:r>
            <a:endParaRPr/>
          </a:p>
        </p:txBody>
      </p:sp>
      <p:sp>
        <p:nvSpPr>
          <p:cNvPr id="286" name="Google Shape;286;p47"/>
          <p:cNvSpPr txBox="1"/>
          <p:nvPr/>
        </p:nvSpPr>
        <p:spPr>
          <a:xfrm>
            <a:off x="1318530" y="4577125"/>
            <a:ext cx="567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L6</a:t>
            </a:r>
            <a:endParaRPr sz="1100"/>
          </a:p>
        </p:txBody>
      </p:sp>
      <p:sp>
        <p:nvSpPr>
          <p:cNvPr id="287" name="Google Shape;287;p47"/>
          <p:cNvSpPr txBox="1"/>
          <p:nvPr/>
        </p:nvSpPr>
        <p:spPr>
          <a:xfrm>
            <a:off x="4286089" y="4577125"/>
            <a:ext cx="732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L7</a:t>
            </a:r>
            <a:endParaRPr sz="1100"/>
          </a:p>
        </p:txBody>
      </p:sp>
      <p:sp>
        <p:nvSpPr>
          <p:cNvPr id="288" name="Google Shape;288;p47"/>
          <p:cNvSpPr txBox="1"/>
          <p:nvPr/>
        </p:nvSpPr>
        <p:spPr>
          <a:xfrm>
            <a:off x="7534568" y="4577125"/>
            <a:ext cx="499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S1</a:t>
            </a:r>
            <a:endParaRPr sz="1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44030"/>
            <a:ext cx="9143999" cy="337160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8"/>
          <p:cNvSpPr/>
          <p:nvPr/>
        </p:nvSpPr>
        <p:spPr>
          <a:xfrm>
            <a:off x="0" y="0"/>
            <a:ext cx="9144000" cy="12681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Radial plots: By level</a:t>
            </a:r>
            <a:endParaRPr/>
          </a:p>
        </p:txBody>
      </p:sp>
      <p:sp>
        <p:nvSpPr>
          <p:cNvPr id="296" name="Google Shape;296;p48"/>
          <p:cNvSpPr txBox="1"/>
          <p:nvPr/>
        </p:nvSpPr>
        <p:spPr>
          <a:xfrm>
            <a:off x="1318530" y="4577125"/>
            <a:ext cx="567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L6</a:t>
            </a:r>
            <a:endParaRPr sz="1100"/>
          </a:p>
        </p:txBody>
      </p:sp>
      <p:sp>
        <p:nvSpPr>
          <p:cNvPr id="297" name="Google Shape;297;p48"/>
          <p:cNvSpPr txBox="1"/>
          <p:nvPr/>
        </p:nvSpPr>
        <p:spPr>
          <a:xfrm>
            <a:off x="4286089" y="4577125"/>
            <a:ext cx="732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L7</a:t>
            </a:r>
            <a:endParaRPr sz="1100"/>
          </a:p>
        </p:txBody>
      </p:sp>
      <p:sp>
        <p:nvSpPr>
          <p:cNvPr id="298" name="Google Shape;298;p48"/>
          <p:cNvSpPr txBox="1"/>
          <p:nvPr/>
        </p:nvSpPr>
        <p:spPr>
          <a:xfrm>
            <a:off x="7534568" y="4577125"/>
            <a:ext cx="499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S1</a:t>
            </a:r>
            <a:endParaRPr sz="1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/>
          <p:nvPr/>
        </p:nvSpPr>
        <p:spPr>
          <a:xfrm>
            <a:off x="0" y="0"/>
            <a:ext cx="9144000" cy="12681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4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Radial plots: By recruitment type</a:t>
            </a:r>
            <a:endParaRPr/>
          </a:p>
        </p:txBody>
      </p:sp>
      <p:pic>
        <p:nvPicPr>
          <p:cNvPr id="305" name="Google Shape;30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55" y="1538501"/>
            <a:ext cx="8957412" cy="289993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9"/>
          <p:cNvSpPr txBox="1"/>
          <p:nvPr/>
        </p:nvSpPr>
        <p:spPr>
          <a:xfrm>
            <a:off x="1300403" y="4503975"/>
            <a:ext cx="1042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Selective</a:t>
            </a:r>
            <a:endParaRPr sz="1100"/>
          </a:p>
        </p:txBody>
      </p:sp>
      <p:sp>
        <p:nvSpPr>
          <p:cNvPr id="307" name="Google Shape;307;p49"/>
          <p:cNvSpPr txBox="1"/>
          <p:nvPr/>
        </p:nvSpPr>
        <p:spPr>
          <a:xfrm>
            <a:off x="4077981" y="4538600"/>
            <a:ext cx="1294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Threshold</a:t>
            </a:r>
            <a:endParaRPr sz="1100"/>
          </a:p>
        </p:txBody>
      </p:sp>
      <p:sp>
        <p:nvSpPr>
          <p:cNvPr id="308" name="Google Shape;308;p49"/>
          <p:cNvSpPr txBox="1"/>
          <p:nvPr/>
        </p:nvSpPr>
        <p:spPr>
          <a:xfrm>
            <a:off x="7028201" y="4538600"/>
            <a:ext cx="1463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Amplitude</a:t>
            </a:r>
            <a:endParaRPr sz="1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/>
          <p:nvPr/>
        </p:nvSpPr>
        <p:spPr>
          <a:xfrm>
            <a:off x="0" y="0"/>
            <a:ext cx="9144000" cy="12681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5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Radial plots: By recruitment type (scaled)</a:t>
            </a:r>
            <a:endParaRPr/>
          </a:p>
        </p:txBody>
      </p:sp>
      <p:sp>
        <p:nvSpPr>
          <p:cNvPr id="315" name="Google Shape;315;p50"/>
          <p:cNvSpPr txBox="1"/>
          <p:nvPr/>
        </p:nvSpPr>
        <p:spPr>
          <a:xfrm>
            <a:off x="1224203" y="4503975"/>
            <a:ext cx="1042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Selective</a:t>
            </a:r>
            <a:endParaRPr sz="1100"/>
          </a:p>
        </p:txBody>
      </p:sp>
      <p:sp>
        <p:nvSpPr>
          <p:cNvPr id="316" name="Google Shape;316;p50"/>
          <p:cNvSpPr txBox="1"/>
          <p:nvPr/>
        </p:nvSpPr>
        <p:spPr>
          <a:xfrm>
            <a:off x="4001781" y="4538600"/>
            <a:ext cx="1294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Threshold</a:t>
            </a:r>
            <a:endParaRPr sz="1100"/>
          </a:p>
        </p:txBody>
      </p:sp>
      <p:sp>
        <p:nvSpPr>
          <p:cNvPr id="317" name="Google Shape;317;p50"/>
          <p:cNvSpPr txBox="1"/>
          <p:nvPr/>
        </p:nvSpPr>
        <p:spPr>
          <a:xfrm>
            <a:off x="6952001" y="4538600"/>
            <a:ext cx="1463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Amplitude</a:t>
            </a:r>
            <a:endParaRPr sz="1100"/>
          </a:p>
        </p:txBody>
      </p:sp>
      <p:pic>
        <p:nvPicPr>
          <p:cNvPr id="318" name="Google Shape;31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77" y="1499778"/>
            <a:ext cx="8962055" cy="3017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/>
          <p:nvPr/>
        </p:nvSpPr>
        <p:spPr>
          <a:xfrm>
            <a:off x="0" y="0"/>
            <a:ext cx="9144000" cy="12681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Final paper figure</a:t>
            </a:r>
            <a:endParaRPr/>
          </a:p>
        </p:txBody>
      </p:sp>
      <p:pic>
        <p:nvPicPr>
          <p:cNvPr id="325" name="Google Shape;32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900" y="1385850"/>
            <a:ext cx="5946201" cy="357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Further reading</a:t>
            </a:r>
            <a:endParaRPr/>
          </a:p>
        </p:txBody>
      </p:sp>
      <p:sp>
        <p:nvSpPr>
          <p:cNvPr id="331" name="Google Shape;331;p5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Ten simple rules for better figures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Details to ensure figure quality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Many types of plots and composition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Nature Points of View columns on figures and design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goal of your figure? </a:t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 your message!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is your story?  What does the reader need to understand your story?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someone looks at the figure with no guidance, what do they think it means?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i.e. “The red bar is smaller than the blue bar,” vs “there are a lot of dots and lines.”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Can someone look at the figure and understand it without needing to read the entire paper?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you explain the point of the figure in one breath?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after identifying the message of the figure is it worth the time to develop 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Message trumps beauty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 often, a cleaner figure is better on both counts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the plots you brought</a:t>
            </a:r>
            <a:endParaRPr/>
          </a:p>
        </p:txBody>
      </p:sp>
      <p:sp>
        <p:nvSpPr>
          <p:cNvPr id="337" name="Google Shape;337;p5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Groups of 4 or fewer; spend about 3 minutes on each figure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Can someone look at the figure with no guidance and tell you what it means? 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Pass your figure to the person on your left and have them describe what your figure is showing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Does it communicate the main idea? 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Describe what it is actually showing in one breath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Discuss: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Is it aesthetically pleasing?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Is there extra information?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could be changed to make it clearer?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multiple ways to show the same data</a:t>
            </a:r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01150"/>
            <a:ext cx="8520599" cy="250753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6911150" y="4703625"/>
            <a:ext cx="19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Ho et al. 2019</a:t>
            </a:r>
            <a:endParaRPr i="1"/>
          </a:p>
        </p:txBody>
      </p:sp>
      <p:sp>
        <p:nvSpPr>
          <p:cNvPr id="89" name="Google Shape;89;p18"/>
          <p:cNvSpPr/>
          <p:nvPr/>
        </p:nvSpPr>
        <p:spPr>
          <a:xfrm>
            <a:off x="1524550" y="1576350"/>
            <a:ext cx="7363800" cy="2619900"/>
          </a:xfrm>
          <a:prstGeom prst="rect">
            <a:avLst/>
          </a:prstGeom>
          <a:solidFill>
            <a:srgbClr val="FFFFFF">
              <a:alpha val="79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multiple ways to show the same data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01150"/>
            <a:ext cx="8520599" cy="250753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6911150" y="4703625"/>
            <a:ext cx="19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Ho et al. 2019</a:t>
            </a:r>
            <a:endParaRPr i="1"/>
          </a:p>
        </p:txBody>
      </p:sp>
      <p:sp>
        <p:nvSpPr>
          <p:cNvPr id="98" name="Google Shape;98;p19"/>
          <p:cNvSpPr/>
          <p:nvPr/>
        </p:nvSpPr>
        <p:spPr>
          <a:xfrm>
            <a:off x="2679050" y="1576350"/>
            <a:ext cx="6209400" cy="2619900"/>
          </a:xfrm>
          <a:prstGeom prst="rect">
            <a:avLst/>
          </a:prstGeom>
          <a:solidFill>
            <a:srgbClr val="FFFFFF">
              <a:alpha val="79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multiple ways to show the same data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01150"/>
            <a:ext cx="8520599" cy="250753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6911150" y="4703625"/>
            <a:ext cx="19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Ho et al. 2019</a:t>
            </a:r>
            <a:endParaRPr i="1"/>
          </a:p>
        </p:txBody>
      </p:sp>
      <p:sp>
        <p:nvSpPr>
          <p:cNvPr id="107" name="Google Shape;107;p20"/>
          <p:cNvSpPr/>
          <p:nvPr/>
        </p:nvSpPr>
        <p:spPr>
          <a:xfrm>
            <a:off x="4092600" y="1576350"/>
            <a:ext cx="4795800" cy="2619900"/>
          </a:xfrm>
          <a:prstGeom prst="rect">
            <a:avLst/>
          </a:prstGeom>
          <a:solidFill>
            <a:srgbClr val="FFFFFF">
              <a:alpha val="79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multiple ways to show the same data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01150"/>
            <a:ext cx="8520599" cy="250753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6911150" y="4703625"/>
            <a:ext cx="19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Ho et al. 2019</a:t>
            </a:r>
            <a:endParaRPr i="1"/>
          </a:p>
        </p:txBody>
      </p:sp>
      <p:sp>
        <p:nvSpPr>
          <p:cNvPr id="116" name="Google Shape;116;p21"/>
          <p:cNvSpPr/>
          <p:nvPr/>
        </p:nvSpPr>
        <p:spPr>
          <a:xfrm>
            <a:off x="6549625" y="1576350"/>
            <a:ext cx="2338800" cy="2619900"/>
          </a:xfrm>
          <a:prstGeom prst="rect">
            <a:avLst/>
          </a:prstGeom>
          <a:solidFill>
            <a:srgbClr val="FFFFFF">
              <a:alpha val="79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multiple ways to show the same data</a:t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991825"/>
            <a:ext cx="8520600" cy="3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01150"/>
            <a:ext cx="8520599" cy="250753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6911150" y="4703625"/>
            <a:ext cx="19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Ho et al. 2019</a:t>
            </a:r>
            <a:endParaRPr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